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0" r:id="rId4"/>
  </p:sldMasterIdLst>
  <p:notesMasterIdLst>
    <p:notesMasterId r:id="rId6"/>
  </p:notesMasterIdLst>
  <p:sldIdLst>
    <p:sldId id="256" r:id="rId5"/>
    <p:sldId id="528" r:id="rId7"/>
    <p:sldId id="562" r:id="rId8"/>
    <p:sldId id="529" r:id="rId9"/>
    <p:sldId id="531" r:id="rId10"/>
    <p:sldId id="530" r:id="rId11"/>
    <p:sldId id="563" r:id="rId12"/>
    <p:sldId id="565" r:id="rId13"/>
    <p:sldId id="566" r:id="rId14"/>
    <p:sldId id="567" r:id="rId15"/>
    <p:sldId id="25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89D9"/>
    <a:srgbClr val="FFFEFF"/>
    <a:srgbClr val="050606"/>
    <a:srgbClr val="FEFDFD"/>
    <a:srgbClr val="9396A3"/>
    <a:srgbClr val="A3D1D0"/>
    <a:srgbClr val="41A0CB"/>
    <a:srgbClr val="7EBFDC"/>
    <a:srgbClr val="B7B9C1"/>
    <a:srgbClr val="C4E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C2803-E06E-4EA4-B347-5D4C0589E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A39BF-A0C1-4329-B52D-A0BC4CCA7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9632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549" y="1186236"/>
            <a:ext cx="5095013" cy="2354632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5549" y="4458688"/>
            <a:ext cx="5095013" cy="68412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9559" y="255122"/>
            <a:ext cx="10512884" cy="5817709"/>
          </a:xfrm>
        </p:spPr>
        <p:txBody>
          <a:bodyPr/>
          <a:lstStyle>
            <a:lvl1pPr marL="251460" indent="-2514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645160" indent="-2514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870585" indent="-2095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061085" indent="-2095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64285" indent="-2095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" t="10125" r="474" b="-5792"/>
          <a:stretch>
            <a:fillRect/>
          </a:stretch>
        </p:blipFill>
        <p:spPr>
          <a:xfrm>
            <a:off x="-892" y="-26126"/>
            <a:ext cx="12192892" cy="6675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675" y="3311434"/>
            <a:ext cx="6874125" cy="166201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9676" y="5355451"/>
            <a:ext cx="5081239" cy="455767"/>
          </a:xfrm>
          <a:prstGeom prst="trapezoid">
            <a:avLst>
              <a:gd name="adj" fmla="val 147105"/>
            </a:avLst>
          </a:prstGeom>
          <a:solidFill>
            <a:schemeClr val="tx2"/>
          </a:solidFill>
          <a:effectLst>
            <a:outerShdw blurRad="76200" dist="12700" dir="2700000" algn="ctr" rotWithShape="0">
              <a:schemeClr val="tx1">
                <a:alpha val="20000"/>
              </a:scheme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2DF1E59-AF93-417B-B1DB-A80C947A2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F5141B9-4633-46A8-8E3C-F4D827E26EE3}" type="slidenum">
              <a:rPr lang="zh-CN" altLang="en-US" smtClean="0"/>
            </a:fld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590647">
            <a:off x="9378084" y="5466062"/>
            <a:ext cx="1679998" cy="372813"/>
          </a:xfrm>
          <a:prstGeom prst="triangle">
            <a:avLst>
              <a:gd name="adj" fmla="val 63488"/>
            </a:avLst>
          </a:prstGeom>
          <a:solidFill>
            <a:schemeClr val="tx2"/>
          </a:solidFill>
          <a:ln>
            <a:noFill/>
          </a:ln>
          <a:effectLst>
            <a:outerShdw blurRad="76200" dist="12700" dir="27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 lnSpcReduction="20000"/>
          </a:bodyPr>
          <a:lstStyle/>
          <a:p>
            <a:pPr algn="ctr"/>
            <a:endParaRPr lang="zh-CN" altLang="en-US">
              <a:effectLst>
                <a:outerShdw blurRad="76200" dist="12700" dir="2700000" algn="ctr" rotWithShape="0">
                  <a:schemeClr val="tx1">
                    <a:alpha val="20000"/>
                  </a:scheme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DDDDDD"/>
            </a:solidFill>
          </a:ln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E59-AF93-417B-B1DB-A80C947A2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41B9-4633-46A8-8E3C-F4D827E26E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8109" y="4294493"/>
            <a:ext cx="643971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E59-AF93-417B-B1DB-A80C947A2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41B9-4633-46A8-8E3C-F4D827E26EE3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426405" y="2579616"/>
            <a:ext cx="3838038" cy="1730971"/>
            <a:chOff x="1087922" y="3006645"/>
            <a:chExt cx="2608262" cy="1176337"/>
          </a:xfrm>
        </p:grpSpPr>
        <p:cxnSp>
          <p:nvCxnSpPr>
            <p:cNvPr id="7" name="MH_Others_1"/>
            <p:cNvCxnSpPr>
              <a:cxnSpLocks noChangeShapeType="1"/>
            </p:cNvCxnSpPr>
            <p:nvPr/>
          </p:nvCxnSpPr>
          <p:spPr bwMode="auto">
            <a:xfrm>
              <a:off x="1087922" y="3208257"/>
              <a:ext cx="2608262" cy="0"/>
            </a:xfrm>
            <a:prstGeom prst="line">
              <a:avLst/>
            </a:prstGeom>
            <a:noFill/>
            <a:ln w="12700" cmpd="sng">
              <a:solidFill>
                <a:srgbClr val="CFCFC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MH_Others_2"/>
            <p:cNvCxnSpPr>
              <a:cxnSpLocks noChangeShapeType="1"/>
            </p:cNvCxnSpPr>
            <p:nvPr/>
          </p:nvCxnSpPr>
          <p:spPr bwMode="auto">
            <a:xfrm>
              <a:off x="3297722" y="3006645"/>
              <a:ext cx="0" cy="1176337"/>
            </a:xfrm>
            <a:prstGeom prst="line">
              <a:avLst/>
            </a:prstGeom>
            <a:noFill/>
            <a:ln w="12700" cmpd="sng">
              <a:solidFill>
                <a:srgbClr val="CFCFC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9984" y="3008669"/>
            <a:ext cx="6427839" cy="1285824"/>
          </a:xfrm>
          <a:solidFill>
            <a:schemeClr val="accent2"/>
          </a:solidFill>
          <a:ln>
            <a:noFill/>
          </a:ln>
        </p:spPr>
        <p:txBody>
          <a:bodyPr anchor="ctr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2793"/>
            <a:ext cx="5181600" cy="4614170"/>
          </a:xfrm>
          <a:ln>
            <a:solidFill>
              <a:srgbClr val="CFCFCF"/>
            </a:solidFill>
          </a:ln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62793"/>
            <a:ext cx="5181600" cy="4614170"/>
          </a:xfrm>
          <a:ln>
            <a:solidFill>
              <a:srgbClr val="CFCFCF"/>
            </a:solidFill>
          </a:ln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E59-AF93-417B-B1DB-A80C947A2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41B9-4633-46A8-8E3C-F4D827E26E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149351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E59-AF93-417B-B1DB-A80C947A2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41B9-4633-46A8-8E3C-F4D827E26E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42137" y="2573594"/>
            <a:ext cx="6507726" cy="1710812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68A94-C526-4A4C-98D3-6D1C871139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3F52-EB2C-4565-937B-416FAD8E6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E59-AF93-417B-B1DB-A80C947A2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41B9-4633-46A8-8E3C-F4D827E26E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4012" cy="1089496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7425" y="1651822"/>
            <a:ext cx="8797151" cy="308805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0107" y="4845002"/>
            <a:ext cx="8811787" cy="1377949"/>
          </a:xfr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298580"/>
            <a:ext cx="2743200" cy="422895"/>
          </a:xfrm>
        </p:spPr>
        <p:txBody>
          <a:bodyPr/>
          <a:lstStyle/>
          <a:p>
            <a:fld id="{42DF1E59-AF93-417B-B1DB-A80C947A2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298580"/>
            <a:ext cx="4114800" cy="4228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298580"/>
            <a:ext cx="2743200" cy="422895"/>
          </a:xfrm>
        </p:spPr>
        <p:txBody>
          <a:bodyPr/>
          <a:lstStyle/>
          <a:p>
            <a:fld id="{EF5141B9-4633-46A8-8E3C-F4D827E26E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5644" y="501444"/>
            <a:ext cx="1528156" cy="585490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501444"/>
            <a:ext cx="8821189" cy="5854905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E59-AF93-417B-B1DB-A80C947A2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41B9-4633-46A8-8E3C-F4D827E26E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97F1-E760-4DF4-A7A3-E635E8D373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DAEE-876B-4B4D-8AF4-85D66E2F4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4850" y="1122363"/>
            <a:ext cx="5772150" cy="2387600"/>
          </a:xfrm>
        </p:spPr>
        <p:txBody>
          <a:bodyPr anchor="b"/>
          <a:lstStyle>
            <a:lvl1pPr algn="l">
              <a:defRPr sz="6000">
                <a:solidFill>
                  <a:srgbClr val="FBFBFB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3602038"/>
            <a:ext cx="577215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FBFBF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141C-C3AC-4E26-8E0A-3A317DFB1F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055B-5BEA-4B5F-A012-D630FB90D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 userDrawn="1"/>
        </p:nvSpPr>
        <p:spPr>
          <a:xfrm>
            <a:off x="2711624" y="1561541"/>
            <a:ext cx="6446837" cy="3814762"/>
          </a:xfrm>
          <a:prstGeom prst="roundRect">
            <a:avLst>
              <a:gd name="adj" fmla="val 6395"/>
            </a:avLst>
          </a:prstGeom>
          <a:solidFill>
            <a:srgbClr val="FCFCFC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  <a:defRPr/>
            </a:pPr>
            <a:endParaRPr lang="zh-CN" altLang="en-US" dirty="0">
              <a:solidFill>
                <a:srgbClr val="1C1C1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1" name="TextBox 7"/>
          <p:cNvSpPr txBox="1"/>
          <p:nvPr userDrawn="1"/>
        </p:nvSpPr>
        <p:spPr>
          <a:xfrm>
            <a:off x="3780183" y="1247775"/>
            <a:ext cx="4468468" cy="507106"/>
          </a:xfrm>
          <a:prstGeom prst="roundRect">
            <a:avLst/>
          </a:prstGeom>
          <a:solidFill>
            <a:schemeClr val="accent1"/>
          </a:solidFill>
          <a:ln w="57150"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zh-CN" altLang="en-US" sz="2400" dirty="0">
              <a:solidFill>
                <a:srgbClr val="FBFBFB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2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586" y="4842903"/>
            <a:ext cx="212566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000" y="1249200"/>
            <a:ext cx="4467600" cy="511200"/>
          </a:xfrm>
        </p:spPr>
        <p:txBody>
          <a:bodyPr anchor="t" anchorCtr="0">
            <a:norm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710800" y="1562400"/>
            <a:ext cx="6447600" cy="38160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141C-C3AC-4E26-8E0A-3A317DFB1F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055B-5BEA-4B5F-A012-D630FB90D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1655954" y="900974"/>
            <a:ext cx="9052996" cy="4378928"/>
            <a:chOff x="1655954" y="900974"/>
            <a:chExt cx="9052996" cy="4378928"/>
          </a:xfrm>
        </p:grpSpPr>
        <p:sp>
          <p:nvSpPr>
            <p:cNvPr id="7" name="菱形 6"/>
            <p:cNvSpPr/>
            <p:nvPr userDrawn="1"/>
          </p:nvSpPr>
          <p:spPr>
            <a:xfrm>
              <a:off x="1849119" y="1689809"/>
              <a:ext cx="2801258" cy="2801258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7200" dirty="0">
                <a:solidFill>
                  <a:srgbClr val="FBFBFB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>
              <a:off x="2844673" y="900974"/>
              <a:ext cx="1356215" cy="135621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 flipH="1">
              <a:off x="1655954" y="1305560"/>
              <a:ext cx="1581548" cy="158154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 userDrawn="1"/>
          </p:nvCxnSpPr>
          <p:spPr>
            <a:xfrm flipV="1">
              <a:off x="2452334" y="2624773"/>
              <a:ext cx="2655129" cy="265512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平行四边形 10"/>
            <p:cNvSpPr/>
            <p:nvPr userDrawn="1"/>
          </p:nvSpPr>
          <p:spPr>
            <a:xfrm>
              <a:off x="3249748" y="3655060"/>
              <a:ext cx="7459202" cy="604520"/>
            </a:xfrm>
            <a:prstGeom prst="parallelogram">
              <a:avLst>
                <a:gd name="adj" fmla="val 960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rgbClr val="FBFBFB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0800" y="3654000"/>
            <a:ext cx="7459200" cy="604800"/>
          </a:xfrm>
        </p:spPr>
        <p:txBody>
          <a:bodyPr anchor="ctr" anchorCtr="0">
            <a:no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141C-C3AC-4E26-8E0A-3A317DFB1F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055B-5BEA-4B5F-A012-D630FB90D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 userDrawn="1"/>
        </p:nvSpPr>
        <p:spPr>
          <a:xfrm>
            <a:off x="1092521" y="1561541"/>
            <a:ext cx="4755976" cy="3814762"/>
          </a:xfrm>
          <a:prstGeom prst="roundRect">
            <a:avLst>
              <a:gd name="adj" fmla="val 6395"/>
            </a:avLst>
          </a:prstGeom>
          <a:solidFill>
            <a:srgbClr val="FCFCFC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  <a:defRPr/>
            </a:pPr>
            <a:endParaRPr lang="zh-CN" altLang="en-US" dirty="0">
              <a:solidFill>
                <a:srgbClr val="1C1C1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" name="TextBox 7"/>
          <p:cNvSpPr txBox="1"/>
          <p:nvPr userDrawn="1"/>
        </p:nvSpPr>
        <p:spPr>
          <a:xfrm>
            <a:off x="1441938" y="389013"/>
            <a:ext cx="9355016" cy="507106"/>
          </a:xfrm>
          <a:prstGeom prst="roundRect">
            <a:avLst/>
          </a:prstGeom>
          <a:solidFill>
            <a:schemeClr val="accent1"/>
          </a:solidFill>
          <a:ln w="57150"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zh-CN" altLang="en-US" sz="2400" dirty="0">
              <a:solidFill>
                <a:srgbClr val="FBFBFB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0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678" y="4842903"/>
            <a:ext cx="212566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圆角矩形 10"/>
          <p:cNvSpPr/>
          <p:nvPr userDrawn="1"/>
        </p:nvSpPr>
        <p:spPr>
          <a:xfrm>
            <a:off x="6332736" y="1561541"/>
            <a:ext cx="4755976" cy="3814762"/>
          </a:xfrm>
          <a:prstGeom prst="roundRect">
            <a:avLst>
              <a:gd name="adj" fmla="val 6395"/>
            </a:avLst>
          </a:prstGeom>
          <a:solidFill>
            <a:srgbClr val="FCFCFC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  <a:defRPr/>
            </a:pPr>
            <a:endParaRPr lang="zh-CN" altLang="en-US" dirty="0">
              <a:solidFill>
                <a:srgbClr val="1C1C1C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2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893" y="4842903"/>
            <a:ext cx="212566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1938" y="389013"/>
            <a:ext cx="9355016" cy="511176"/>
          </a:xfrm>
        </p:spPr>
        <p:txBody>
          <a:bodyPr anchor="ctr" anchorCtr="0">
            <a:norm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66377" y="1561541"/>
            <a:ext cx="4603576" cy="3814762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78456" y="1561541"/>
            <a:ext cx="4679776" cy="3814762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141C-C3AC-4E26-8E0A-3A317DFB1F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055B-5BEA-4B5F-A012-D630FB90D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724678"/>
            <a:ext cx="579120" cy="530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29920" y="724678"/>
            <a:ext cx="121920" cy="530255"/>
          </a:xfrm>
          <a:prstGeom prst="rect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141C-C3AC-4E26-8E0A-3A317DFB1F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055B-5BEA-4B5F-A012-D630FB90D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05600" y="1123200"/>
            <a:ext cx="5770800" cy="2386800"/>
          </a:xfrm>
        </p:spPr>
        <p:txBody>
          <a:bodyPr anchor="b" anchorCtr="0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141C-C3AC-4E26-8E0A-3A317DFB1F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055B-5BEA-4B5F-A012-D630FB90D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141C-C3AC-4E26-8E0A-3A317DFB1F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055B-5BEA-4B5F-A012-D630FB90D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7" y="457200"/>
            <a:ext cx="4165200" cy="160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141C-C3AC-4E26-8E0A-3A317DFB1F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055B-5BEA-4B5F-A012-D630FB90D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9509760" y="471805"/>
            <a:ext cx="184404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471805"/>
            <a:ext cx="85344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141C-C3AC-4E26-8E0A-3A317DFB1F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055B-5BEA-4B5F-A012-D630FB90DD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180045"/>
            <a:ext cx="10515600" cy="54085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97F1-E760-4DF4-A7A3-E635E8D373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DAEE-876B-4B4D-8AF4-85D66E2F423B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850368" y="2066484"/>
            <a:ext cx="10491266" cy="0"/>
          </a:xfrm>
          <a:prstGeom prst="line">
            <a:avLst/>
          </a:prstGeom>
          <a:ln>
            <a:gradFill flip="none" rotWithShape="1">
              <a:gsLst>
                <a:gs pos="50000">
                  <a:schemeClr val="accent1"/>
                </a:gs>
                <a:gs pos="0">
                  <a:srgbClr val="FEFDFD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0000">
                  <a:schemeClr val="accent1">
                    <a:lumMod val="60000"/>
                    <a:lumOff val="40000"/>
                    <a:alpha val="50000"/>
                  </a:schemeClr>
                </a:gs>
                <a:gs pos="80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" y="2720898"/>
            <a:ext cx="12192000" cy="264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01999"/>
            <a:ext cx="10515600" cy="141783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141C-C3AC-4E26-8E0A-3A317DFB1F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055B-5BEA-4B5F-A012-D630FB90DD8D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97F1-E760-4DF4-A7A3-E635E8D373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DAEE-876B-4B4D-8AF4-85D66E2F4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97F1-E760-4DF4-A7A3-E635E8D373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DAEE-876B-4B4D-8AF4-85D66E2F4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0524" y="2029521"/>
            <a:ext cx="6030951" cy="3340147"/>
          </a:xfrm>
        </p:spPr>
        <p:txBody>
          <a:bodyPr>
            <a:noAutofit/>
          </a:bodyPr>
          <a:lstStyle>
            <a:lvl1pPr algn="ctr">
              <a:defRPr sz="9600"/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97F1-E760-4DF4-A7A3-E635E8D373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DAEE-876B-4B4D-8AF4-85D66E2F4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97F1-E760-4DF4-A7A3-E635E8D373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DAEE-876B-4B4D-8AF4-85D66E2F4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199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97F1-E760-4DF4-A7A3-E635E8D373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DAEE-876B-4B4D-8AF4-85D66E2F4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797F1-E760-4DF4-A7A3-E635E8D373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DAEE-876B-4B4D-8AF4-85D66E2F42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4.xml"/><Relationship Id="rId12" Type="http://schemas.openxmlformats.org/officeDocument/2006/relationships/tags" Target="../tags/tag3.xml"/><Relationship Id="rId11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1" Type="http://schemas.openxmlformats.org/officeDocument/2006/relationships/image" Target="../media/image10.jpeg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797F1-E760-4DF4-A7A3-E635E8D373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5DAEE-876B-4B4D-8AF4-85D66E2F42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286" r="1619" b="92966"/>
          <a:stretch>
            <a:fillRect/>
          </a:stretch>
        </p:blipFill>
        <p:spPr>
          <a:xfrm>
            <a:off x="0" y="1"/>
            <a:ext cx="12191999" cy="50449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504496"/>
            <a:ext cx="10515600" cy="882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562794"/>
            <a:ext cx="10515600" cy="461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F1E59-AF93-417B-B1DB-A80C947A2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41B9-4633-46A8-8E3C-F4D827E26E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1141C-C3AC-4E26-8E0A-3A317DFB1F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3055B-5BEA-4B5F-A012-D630FB90DD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11.jpe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5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8.xml"/><Relationship Id="rId3" Type="http://schemas.openxmlformats.org/officeDocument/2006/relationships/image" Target="../media/image15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.xml"/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00405" y="3915410"/>
            <a:ext cx="10949305" cy="781050"/>
          </a:xfrm>
        </p:spPr>
        <p:txBody>
          <a:bodyPr>
            <a:noAutofit/>
          </a:bodyPr>
          <a:p>
            <a:r>
              <a:rPr lang="zh-CN" altLang="en-US" sz="4000" dirty="0"/>
              <a:t>基于深度视觉SLAM的室内机器人路径动态规划</a:t>
            </a:r>
            <a:endParaRPr lang="zh-CN" altLang="en-US" sz="40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427095" y="5545455"/>
            <a:ext cx="6299200" cy="455930"/>
          </a:xfrm>
        </p:spPr>
        <p:txBody>
          <a:bodyPr>
            <a:normAutofit fontScale="90000"/>
          </a:bodyPr>
          <a:p>
            <a:r>
              <a:rPr lang="zh-CN" altLang="en-US" dirty="0"/>
              <a:t>组员：杨坚 李炳辉 薛培鑫 张宏宇 吴阳阳 </a:t>
            </a:r>
            <a:endParaRPr lang="zh-CN" altLang="en-US" dirty="0"/>
          </a:p>
        </p:txBody>
      </p:sp>
      <p:sp>
        <p:nvSpPr>
          <p:cNvPr id="9" name="副标题 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295140" y="4933950"/>
            <a:ext cx="4570095" cy="455930"/>
          </a:xfrm>
          <a:prstGeom prst="trapezoid">
            <a:avLst>
              <a:gd name="adj" fmla="val 147105"/>
            </a:avLst>
          </a:prstGeom>
          <a:solidFill>
            <a:schemeClr val="tx2"/>
          </a:solidFill>
          <a:effectLst>
            <a:outerShdw blurRad="76200" dist="12700" dir="2700000" algn="ctr" rotWithShape="0">
              <a:schemeClr val="tx1">
                <a:alpha val="20000"/>
              </a:schemeClr>
            </a:outerShdw>
          </a:effectLst>
        </p:spPr>
        <p:txBody>
          <a:bodyPr vert="horz" lIns="91440" tIns="45720" rIns="91440" bIns="45720" rtlCol="0" anchor="ctr" anchorCtr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指导老师：牟轩沁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4500" y="440690"/>
            <a:ext cx="3262630" cy="795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zh-CN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未来展望</a:t>
            </a:r>
            <a:endParaRPr lang="zh-CN" sz="4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内容占位符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48640" y="1644015"/>
            <a:ext cx="10515600" cy="25952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  <a:p>
            <a:r>
              <a:rPr lang="zh-CN" sz="3600" dirty="0"/>
              <a:t>尝试谷歌开源SLAM库Cartographer或其他</a:t>
            </a:r>
            <a:endParaRPr lang="zh-CN" sz="3600" dirty="0"/>
          </a:p>
          <a:p>
            <a:r>
              <a:rPr lang="zh-CN" altLang="en-US" sz="3600" dirty="0"/>
              <a:t>深度传感器换用激光雷达</a:t>
            </a:r>
            <a:endParaRPr lang="zh-CN" altLang="en-US" sz="3600" dirty="0"/>
          </a:p>
          <a:p>
            <a:r>
              <a:rPr lang="zh-CN" altLang="en-US" sz="3600" dirty="0"/>
              <a:t>提高里程计的局部优势</a:t>
            </a:r>
            <a:endParaRPr lang="zh-CN" altLang="en-US" sz="3600" dirty="0"/>
          </a:p>
          <a:p>
            <a:r>
              <a:rPr lang="zh-CN" altLang="en-US" sz="3600" dirty="0"/>
              <a:t>路径规划算法的编写</a:t>
            </a:r>
            <a:endParaRPr lang="zh-CN" altLang="en-US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1592580" y="3940175"/>
            <a:ext cx="4991100" cy="1432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800"/>
              <a:t>......</a:t>
            </a:r>
            <a:endParaRPr lang="en-US" altLang="zh-CN" sz="8800"/>
          </a:p>
        </p:txBody>
      </p:sp>
    </p:spTree>
    <p:custDataLst>
      <p:tags r:id="rId3"/>
    </p:custData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smtClean="0"/>
              <a:t>THANKS</a:t>
            </a:r>
            <a:endParaRPr lang="en-US" altLang="zh-CN" smtClean="0"/>
          </a:p>
        </p:txBody>
      </p:sp>
    </p:spTree>
    <p:custDataLst>
      <p:tags r:id="rId2"/>
    </p:custData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什么是</a:t>
            </a:r>
            <a:r>
              <a:rPr lang="en-US" altLang="zh-CN" dirty="0">
                <a:sym typeface="+mn-ea"/>
              </a:rPr>
              <a:t>SLAM</a:t>
            </a:r>
            <a:endParaRPr lang="zh-CN" altLang="en-US" b="1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/>
          </a:p>
          <a:p>
            <a:r>
              <a:rPr lang="zh-CN" altLang="en-US" sz="3600" dirty="0"/>
              <a:t>我在哪里？</a:t>
            </a:r>
            <a:endParaRPr lang="zh-CN" altLang="en-US" sz="3600" dirty="0"/>
          </a:p>
          <a:p>
            <a:r>
              <a:rPr lang="zh-CN" altLang="en-US" sz="3600" dirty="0"/>
              <a:t>我看到了什么？</a:t>
            </a:r>
            <a:endParaRPr lang="zh-CN" altLang="en-US" sz="3600" dirty="0"/>
          </a:p>
          <a:p>
            <a:r>
              <a:rPr lang="zh-CN" altLang="en-US" sz="3600" dirty="0"/>
              <a:t>我该去哪？</a:t>
            </a:r>
            <a:endParaRPr lang="zh-CN" altLang="en-US" sz="3600" dirty="0"/>
          </a:p>
          <a:p>
            <a:r>
              <a:rPr lang="zh-CN" altLang="en-US" sz="3600" dirty="0"/>
              <a:t>该怎么去？</a:t>
            </a:r>
            <a:endParaRPr lang="zh-CN" altLang="en-US" sz="3600" dirty="0"/>
          </a:p>
        </p:txBody>
      </p:sp>
      <p:pic>
        <p:nvPicPr>
          <p:cNvPr id="2" name="图片 1" descr="303537c64ea1d0f7daa3c34e64500e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395" y="1825625"/>
            <a:ext cx="4264660" cy="32816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SLAM</a:t>
            </a:r>
            <a:r>
              <a:rPr lang="zh-CN" altLang="en-US" dirty="0"/>
              <a:t>发展现状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sz="half" idx="1"/>
          </p:nvPr>
        </p:nvSpPr>
        <p:spPr>
          <a:xfrm>
            <a:off x="1365250" y="2190115"/>
            <a:ext cx="1490980" cy="622300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 sz="4000"/>
              <a:t>算法</a:t>
            </a:r>
            <a:endParaRPr lang="zh-CN" altLang="en-US" sz="4000"/>
          </a:p>
          <a:p>
            <a:endParaRPr lang="en-US" altLang="zh-CN"/>
          </a:p>
        </p:txBody>
      </p:sp>
      <p:sp>
        <p:nvSpPr>
          <p:cNvPr id="180" name=" 180"/>
          <p:cNvSpPr/>
          <p:nvPr/>
        </p:nvSpPr>
        <p:spPr>
          <a:xfrm>
            <a:off x="757555" y="2972435"/>
            <a:ext cx="5187950" cy="2969260"/>
          </a:xfrm>
          <a:prstGeom prst="snip2DiagRect">
            <a:avLst>
              <a:gd name="adj1" fmla="val 0"/>
              <a:gd name="adj2" fmla="val 2322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ym typeface="+mn-ea"/>
              </a:rPr>
              <a:t>EKF SLAM</a:t>
            </a:r>
            <a:endParaRPr lang="en-US" altLang="zh-CN" sz="2400">
              <a:sym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ym typeface="+mn-ea"/>
              </a:rPr>
              <a:t>CEKF SLAM</a:t>
            </a:r>
            <a:endParaRPr lang="en-US" altLang="zh-CN" sz="2400">
              <a:sym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ym typeface="+mn-ea"/>
              </a:rPr>
              <a:t>FAST SLAM</a:t>
            </a:r>
            <a:endParaRPr lang="en-US" altLang="zh-CN" sz="2400"/>
          </a:p>
          <a:p>
            <a:pPr marL="0" indent="0"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180"/>
          <p:cNvSpPr/>
          <p:nvPr/>
        </p:nvSpPr>
        <p:spPr>
          <a:xfrm>
            <a:off x="6483350" y="2972435"/>
            <a:ext cx="5187950" cy="2969260"/>
          </a:xfrm>
          <a:prstGeom prst="snip2DiagRect">
            <a:avLst>
              <a:gd name="adj1" fmla="val 0"/>
              <a:gd name="adj2" fmla="val 2322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ym typeface="+mn-ea"/>
              </a:rPr>
              <a:t>VSLAM </a:t>
            </a:r>
            <a:endParaRPr lang="en-US" altLang="zh-CN" sz="2400">
              <a:sym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>
              <a:sym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ym typeface="+mn-ea"/>
              </a:rPr>
              <a:t>Wifi-SLAM</a:t>
            </a:r>
            <a:endParaRPr lang="en-US" altLang="zh-CN" sz="2400">
              <a:sym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>
              <a:sym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ym typeface="+mn-ea"/>
              </a:rPr>
              <a:t>Lidar SLAM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10" name="内容占位符 1"/>
          <p:cNvSpPr/>
          <p:nvPr/>
        </p:nvSpPr>
        <p:spPr>
          <a:xfrm>
            <a:off x="7091045" y="2190115"/>
            <a:ext cx="1490980" cy="622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/>
              <a:t>实现</a:t>
            </a:r>
            <a:endParaRPr lang="zh-CN" altLang="en-US" sz="4000"/>
          </a:p>
          <a:p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SLAM</a:t>
            </a:r>
            <a:r>
              <a:rPr lang="zh-CN" altLang="en-US" dirty="0"/>
              <a:t>发展现状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2200" y="4404995"/>
            <a:ext cx="5181600" cy="2041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5" y="1453515"/>
            <a:ext cx="4462145" cy="2799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66570"/>
            <a:ext cx="3816985" cy="4089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40105" y="649605"/>
            <a:ext cx="3229610" cy="664210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搭建机器人</a:t>
            </a:r>
            <a:endParaRPr lang="zh-CN" altLang="en-US" sz="44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936625" y="2434590"/>
            <a:ext cx="4164965" cy="2113280"/>
          </a:xfrm>
        </p:spPr>
        <p:txBody>
          <a:bodyPr/>
          <a:lstStyle/>
          <a:p>
            <a:pPr algn="l"/>
            <a:r>
              <a:rPr lang="zh-CN" altLang="en-US" sz="4000" dirty="0"/>
              <a:t>机械结构</a:t>
            </a:r>
            <a:endParaRPr lang="zh-CN" altLang="en-US" sz="4000" dirty="0"/>
          </a:p>
          <a:p>
            <a:pPr algn="l"/>
            <a:r>
              <a:rPr lang="zh-CN" altLang="en-US" sz="4000" dirty="0"/>
              <a:t>电路硬件</a:t>
            </a:r>
            <a:endParaRPr lang="zh-CN" altLang="en-US" sz="4000" dirty="0"/>
          </a:p>
          <a:p>
            <a:pPr algn="l"/>
            <a:r>
              <a:rPr lang="zh-CN" altLang="en-US" sz="4000" dirty="0"/>
              <a:t>软件算法</a:t>
            </a:r>
            <a:endParaRPr lang="zh-CN" altLang="en-US" sz="4000" dirty="0"/>
          </a:p>
        </p:txBody>
      </p:sp>
      <p:pic>
        <p:nvPicPr>
          <p:cNvPr id="4" name="Picture"/>
          <p:cNvPicPr>
            <a:picLocks noChangeAspect="1" noChangeArrowheads="1"/>
          </p:cNvPicPr>
          <p:nvPr/>
        </p:nvPicPr>
        <p:blipFill>
          <a:blip r:embed="rId3"/>
          <a:srcRect l="53787" t="39063" r="17825" b="19668"/>
          <a:stretch>
            <a:fillRect/>
          </a:stretch>
        </p:blipFill>
        <p:spPr>
          <a:xfrm>
            <a:off x="6134735" y="1494155"/>
            <a:ext cx="449961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4500" y="633730"/>
            <a:ext cx="3262630" cy="795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SLAM</a:t>
            </a:r>
            <a:r>
              <a:rPr lang="zh-CN" altLang="en-US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实现</a:t>
            </a:r>
            <a:endParaRPr lang="zh-CN" altLang="en-US" sz="4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9435" y="1428750"/>
            <a:ext cx="612076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git@github.com:yangjian940712/serial_port.git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9435" y="1996440"/>
            <a:ext cx="612076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里程计：陀螺仪</a:t>
            </a:r>
            <a:r>
              <a:rPr lang="en-US" altLang="zh-CN" sz="2400"/>
              <a:t>+</a:t>
            </a:r>
            <a:r>
              <a:rPr lang="zh-CN" altLang="en-US" sz="2400"/>
              <a:t>码盘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59435" y="5539740"/>
            <a:ext cx="612076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底层框架：基于</a:t>
            </a:r>
            <a:r>
              <a:rPr lang="en-US" altLang="zh-CN" sz="2400"/>
              <a:t>ucosII</a:t>
            </a:r>
            <a:r>
              <a:rPr lang="zh-CN" altLang="en-US" sz="2400"/>
              <a:t>的</a:t>
            </a:r>
            <a:r>
              <a:rPr lang="en-US" altLang="zh-CN" sz="2400"/>
              <a:t>STM 32</a:t>
            </a:r>
            <a:endParaRPr lang="en-US" altLang="zh-CN" sz="2400"/>
          </a:p>
        </p:txBody>
      </p:sp>
      <p:sp>
        <p:nvSpPr>
          <p:cNvPr id="12" name="文本框 11"/>
          <p:cNvSpPr txBox="1"/>
          <p:nvPr/>
        </p:nvSpPr>
        <p:spPr>
          <a:xfrm>
            <a:off x="559435" y="2764155"/>
            <a:ext cx="612076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深度传感器：激光雷达（</a:t>
            </a:r>
            <a:r>
              <a:rPr lang="en-US" altLang="zh-CN" sz="2400"/>
              <a:t>Kinect</a:t>
            </a:r>
            <a:r>
              <a:rPr lang="zh-CN" altLang="en-US" sz="2400"/>
              <a:t>伪激光雷达）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559435" y="3707765"/>
            <a:ext cx="612076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操作系统：</a:t>
            </a:r>
            <a:r>
              <a:rPr lang="en-US" altLang="zh-CN" sz="2400"/>
              <a:t>Ubuntu14.04</a:t>
            </a:r>
            <a:endParaRPr lang="en-US" alt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559435" y="4620895"/>
            <a:ext cx="612076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开发框架：</a:t>
            </a:r>
            <a:r>
              <a:rPr lang="en-US" altLang="zh-CN" sz="2400"/>
              <a:t>ROS gmapping</a:t>
            </a:r>
            <a:endParaRPr lang="en-US" altLang="zh-CN" sz="2400"/>
          </a:p>
        </p:txBody>
      </p:sp>
    </p:spTree>
    <p:custDataLst>
      <p:tags r:id="rId2"/>
    </p:custDataLst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4500" y="440690"/>
            <a:ext cx="3262630" cy="795020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SLAM</a:t>
            </a:r>
            <a:r>
              <a:rPr lang="zh-CN" altLang="en-US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结果图</a:t>
            </a:r>
            <a:endParaRPr lang="zh-CN" altLang="en-US" sz="4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"/>
          <p:cNvPicPr>
            <a:picLocks noChangeAspect="1" noChangeArrowheads="1"/>
          </p:cNvPicPr>
          <p:nvPr/>
        </p:nvPicPr>
        <p:blipFill>
          <a:blip r:embed="rId2"/>
          <a:srcRect l="31386" t="8135" r="26344" b="1955"/>
          <a:stretch>
            <a:fillRect/>
          </a:stretch>
        </p:blipFill>
        <p:spPr>
          <a:xfrm>
            <a:off x="482600" y="1235710"/>
            <a:ext cx="3948430" cy="472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891665" y="6130925"/>
            <a:ext cx="1130300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tf_tree</a:t>
            </a:r>
            <a:endParaRPr lang="en-US" sz="2400"/>
          </a:p>
        </p:txBody>
      </p:sp>
      <p:pic>
        <p:nvPicPr>
          <p:cNvPr id="7" name="Picture"/>
          <p:cNvPicPr>
            <a:picLocks noChangeAspect="1" noChangeArrowheads="1"/>
          </p:cNvPicPr>
          <p:nvPr/>
        </p:nvPicPr>
        <p:blipFill>
          <a:blip r:embed="rId3"/>
          <a:srcRect l="18935" t="10090" r="16404" b="1402"/>
          <a:stretch>
            <a:fillRect/>
          </a:stretch>
        </p:blipFill>
        <p:spPr>
          <a:xfrm>
            <a:off x="5121910" y="1235710"/>
            <a:ext cx="6177280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7548880" y="6130925"/>
            <a:ext cx="1709420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rqt_graph</a:t>
            </a:r>
            <a:endParaRPr lang="en-US" sz="2400"/>
          </a:p>
        </p:txBody>
      </p:sp>
    </p:spTree>
    <p:custDataLst>
      <p:tags r:id="rId4"/>
    </p:custDataLst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4500" y="440690"/>
            <a:ext cx="3262630" cy="795020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SLAM</a:t>
            </a:r>
            <a:r>
              <a:rPr lang="zh-CN" altLang="en-US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结果图</a:t>
            </a:r>
            <a:endParaRPr lang="zh-CN" altLang="en-US" sz="4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35710"/>
            <a:ext cx="6442710" cy="366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2524760"/>
            <a:ext cx="5817235" cy="331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框 8"/>
          <p:cNvSpPr txBox="1"/>
          <p:nvPr/>
        </p:nvSpPr>
        <p:spPr>
          <a:xfrm>
            <a:off x="2229485" y="4963160"/>
            <a:ext cx="1573530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实验地图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8513445" y="5928995"/>
            <a:ext cx="1573530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2D</a:t>
            </a:r>
            <a:r>
              <a:rPr lang="zh-CN" altLang="en-US" sz="2400"/>
              <a:t>地图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44500" y="440690"/>
            <a:ext cx="3262630" cy="795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zh-CN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研究分析</a:t>
            </a:r>
            <a:endParaRPr lang="zh-CN" sz="4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4500" y="1671320"/>
            <a:ext cx="7326630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地图已经建立成功，但精度不高</a:t>
            </a:r>
            <a:endParaRPr lang="zh-CN" altLang="en-US" sz="3600"/>
          </a:p>
        </p:txBody>
      </p:sp>
      <p:sp>
        <p:nvSpPr>
          <p:cNvPr id="13" name="内容占位符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9115" y="2346325"/>
            <a:ext cx="10515600" cy="3570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  <a:p>
            <a:r>
              <a:rPr lang="en-US" altLang="zh-CN" dirty="0"/>
              <a:t>Kinect</a:t>
            </a:r>
            <a:r>
              <a:rPr lang="zh-CN" altLang="en-US" dirty="0"/>
              <a:t>精度</a:t>
            </a:r>
            <a:endParaRPr lang="zh-CN" altLang="en-US" dirty="0"/>
          </a:p>
          <a:p>
            <a:r>
              <a:rPr lang="zh-CN" altLang="en-US" dirty="0"/>
              <a:t>视角偏小</a:t>
            </a:r>
            <a:endParaRPr lang="zh-CN" altLang="en-US" dirty="0"/>
          </a:p>
          <a:p>
            <a:r>
              <a:rPr lang="zh-CN" altLang="en-US" dirty="0"/>
              <a:t>算法上存在一定的缺陷</a:t>
            </a:r>
            <a:endParaRPr lang="zh-CN" altLang="en-US" dirty="0"/>
          </a:p>
          <a:p>
            <a:r>
              <a:rPr lang="zh-CN" altLang="en-US" dirty="0"/>
              <a:t>里程计小范围内精度高，但没有发挥出优势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ransition>
    <p:pull/>
  </p:transition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526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f"/>
  <p:tag name="KSO_WM_UNIT_INDEX" val="1"/>
  <p:tag name="KSO_WM_UNIT_ID" val="custom160526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5"/>
  <p:tag name="KSO_WM_UNIT_PRESET_TEXT_LEN" val="232"/>
</p:tagLst>
</file>

<file path=ppt/tags/tag11.xml><?xml version="1.0" encoding="utf-8"?>
<p:tagLst xmlns:p="http://schemas.openxmlformats.org/presentationml/2006/main">
  <p:tag name="KSO_WM_TEMPLATE_CATEGORY" val="custom"/>
  <p:tag name="KSO_WM_TEMPLATE_INDEX" val="160526"/>
  <p:tag name="KSO_WM_TAG_VERSION" val="1.0"/>
  <p:tag name="KSO_WM_SLIDE_ID" val="custom16052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a"/>
  <p:tag name="KSO_WM_UNIT_INDEX" val="1"/>
  <p:tag name="KSO_WM_UNIT_ID" val="custom160526_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.xml><?xml version="1.0" encoding="utf-8"?>
<p:tagLst xmlns:p="http://schemas.openxmlformats.org/presentationml/2006/main">
  <p:tag name="KSO_WM_TEMPLATE_CATEGORY" val="custom"/>
  <p:tag name="KSO_WM_TEMPLATE_INDEX" val="160526"/>
  <p:tag name="KSO_WM_TAG_VERSION" val="1.0"/>
  <p:tag name="KSO_WM_SLIDE_ID" val="custom160526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44"/>
  <p:tag name="KSO_WM_SLIDE_SIZE" val="828*343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a"/>
  <p:tag name="KSO_WM_UNIT_INDEX" val="1"/>
  <p:tag name="KSO_WM_UNIT_ID" val="custom160526_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.xml><?xml version="1.0" encoding="utf-8"?>
<p:tagLst xmlns:p="http://schemas.openxmlformats.org/presentationml/2006/main">
  <p:tag name="KSO_WM_TEMPLATE_CATEGORY" val="custom"/>
  <p:tag name="KSO_WM_TEMPLATE_INDEX" val="160526"/>
  <p:tag name="KSO_WM_TAG_VERSION" val="1.0"/>
  <p:tag name="KSO_WM_SLIDE_ID" val="custom160526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44"/>
  <p:tag name="KSO_WM_SLIDE_SIZE" val="828*343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a"/>
  <p:tag name="KSO_WM_UNIT_INDEX" val="1"/>
  <p:tag name="KSO_WM_UNIT_ID" val="custom160526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f"/>
  <p:tag name="KSO_WM_UNIT_INDEX" val="1"/>
  <p:tag name="KSO_WM_UNIT_ID" val="custom160526_4*f*1"/>
  <p:tag name="KSO_WM_UNIT_CLEAR" val="1"/>
  <p:tag name="KSO_WM_UNIT_LAYERLEVEL" val="1"/>
  <p:tag name="KSO_WM_UNIT_VALUE" val="195"/>
  <p:tag name="KSO_WM_UNIT_HIGHLIGHT" val="0"/>
  <p:tag name="KSO_WM_UNIT_COMPATIBLE" val="0"/>
  <p:tag name="KSO_WM_UNIT_PRESET_TEXT_INDEX" val="5"/>
  <p:tag name="KSO_WM_UNIT_PRESET_TEXT_LEN" val="232"/>
</p:tagLst>
</file>

<file path=ppt/tags/tag18.xml><?xml version="1.0" encoding="utf-8"?>
<p:tagLst xmlns:p="http://schemas.openxmlformats.org/presentationml/2006/main">
  <p:tag name="KSO_WM_TEMPLATE_CATEGORY" val="custom"/>
  <p:tag name="KSO_WM_TEMPLATE_INDEX" val="160526"/>
  <p:tag name="KSO_WM_TAG_VERSION" val="1.0"/>
  <p:tag name="KSO_WM_SLIDE_ID" val="custom160526_4"/>
  <p:tag name="KSO_WM_SLIDE_INDEX" val="4"/>
  <p:tag name="KSO_WM_SLIDE_ITEM_CNT" val="2"/>
  <p:tag name="KSO_WM_SLIDE_LAYOUT" val="f_d_a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a"/>
  <p:tag name="KSO_WM_UNIT_INDEX" val="1"/>
  <p:tag name="KSO_WM_UNIT_ID" val="custom160526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526"/>
</p:tagLst>
</file>

<file path=ppt/tags/tag20.xml><?xml version="1.0" encoding="utf-8"?>
<p:tagLst xmlns:p="http://schemas.openxmlformats.org/presentationml/2006/main">
  <p:tag name="KSO_WM_TEMPLATE_CATEGORY" val="custom"/>
  <p:tag name="KSO_WM_TEMPLATE_INDEX" val="160526"/>
  <p:tag name="KSO_WM_TAG_VERSION" val="1.0"/>
  <p:tag name="KSO_WM_SLIDE_ID" val="custom160526_5"/>
  <p:tag name="KSO_WM_SLIDE_INDEX" val="5"/>
  <p:tag name="KSO_WM_SLIDE_ITEM_CNT" val="2"/>
  <p:tag name="KSO_WM_SLIDE_LAYOUT" val="a_d_f"/>
  <p:tag name="KSO_WM_SLIDE_LAYOUT_CNT" val="1_1_1"/>
  <p:tag name="KSO_WM_SLIDE_TYPE" val="text"/>
  <p:tag name="KSO_WM_BEAUTIFY_FLAG" val="#wm#"/>
  <p:tag name="KSO_WM_SLIDE_POSITION" val="122*101"/>
  <p:tag name="KSO_WM_SLIDE_SIZE" val="715*419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a"/>
  <p:tag name="KSO_WM_UNIT_INDEX" val="1"/>
  <p:tag name="KSO_WM_UNIT_ID" val="custom160526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.xml><?xml version="1.0" encoding="utf-8"?>
<p:tagLst xmlns:p="http://schemas.openxmlformats.org/presentationml/2006/main">
  <p:tag name="KSO_WM_TEMPLATE_CATEGORY" val="custom"/>
  <p:tag name="KSO_WM_TEMPLATE_INDEX" val="160526"/>
  <p:tag name="KSO_WM_TAG_VERSION" val="1.0"/>
  <p:tag name="KSO_WM_SLIDE_ID" val="custom160526_5"/>
  <p:tag name="KSO_WM_SLIDE_INDEX" val="5"/>
  <p:tag name="KSO_WM_SLIDE_ITEM_CNT" val="2"/>
  <p:tag name="KSO_WM_SLIDE_LAYOUT" val="a_d_f"/>
  <p:tag name="KSO_WM_SLIDE_LAYOUT_CNT" val="1_1_1"/>
  <p:tag name="KSO_WM_SLIDE_TYPE" val="text"/>
  <p:tag name="KSO_WM_BEAUTIFY_FLAG" val="#wm#"/>
  <p:tag name="KSO_WM_SLIDE_POSITION" val="122*101"/>
  <p:tag name="KSO_WM_SLIDE_SIZE" val="715*419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a"/>
  <p:tag name="KSO_WM_UNIT_INDEX" val="1"/>
  <p:tag name="KSO_WM_UNIT_ID" val="custom160526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p="http://schemas.openxmlformats.org/presentationml/2006/main">
  <p:tag name="KSO_WM_TEMPLATE_CATEGORY" val="custom"/>
  <p:tag name="KSO_WM_TEMPLATE_INDEX" val="160526"/>
  <p:tag name="KSO_WM_TAG_VERSION" val="1.0"/>
  <p:tag name="KSO_WM_SLIDE_ID" val="custom160526_5"/>
  <p:tag name="KSO_WM_SLIDE_INDEX" val="5"/>
  <p:tag name="KSO_WM_SLIDE_ITEM_CNT" val="2"/>
  <p:tag name="KSO_WM_SLIDE_LAYOUT" val="a_d_f"/>
  <p:tag name="KSO_WM_SLIDE_LAYOUT_CNT" val="1_1_1"/>
  <p:tag name="KSO_WM_SLIDE_TYPE" val="text"/>
  <p:tag name="KSO_WM_BEAUTIFY_FLAG" val="#wm#"/>
  <p:tag name="KSO_WM_SLIDE_POSITION" val="122*101"/>
  <p:tag name="KSO_WM_SLIDE_SIZE" val="715*419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a"/>
  <p:tag name="KSO_WM_UNIT_INDEX" val="1"/>
  <p:tag name="KSO_WM_UNIT_ID" val="custom160526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f"/>
  <p:tag name="KSO_WM_UNIT_INDEX" val="1"/>
  <p:tag name="KSO_WM_UNIT_ID" val="custom160526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5"/>
  <p:tag name="KSO_WM_UNIT_PRESET_TEXT_LEN" val="232"/>
</p:tagLst>
</file>

<file path=ppt/tags/tag27.xml><?xml version="1.0" encoding="utf-8"?>
<p:tagLst xmlns:p="http://schemas.openxmlformats.org/presentationml/2006/main">
  <p:tag name="KSO_WM_TEMPLATE_CATEGORY" val="custom"/>
  <p:tag name="KSO_WM_TEMPLATE_INDEX" val="160526"/>
  <p:tag name="KSO_WM_TAG_VERSION" val="1.0"/>
  <p:tag name="KSO_WM_SLIDE_ID" val="custom160526_5"/>
  <p:tag name="KSO_WM_SLIDE_INDEX" val="5"/>
  <p:tag name="KSO_WM_SLIDE_ITEM_CNT" val="2"/>
  <p:tag name="KSO_WM_SLIDE_LAYOUT" val="a_d_f"/>
  <p:tag name="KSO_WM_SLIDE_LAYOUT_CNT" val="1_1_1"/>
  <p:tag name="KSO_WM_SLIDE_TYPE" val="text"/>
  <p:tag name="KSO_WM_BEAUTIFY_FLAG" val="#wm#"/>
  <p:tag name="KSO_WM_SLIDE_POSITION" val="122*101"/>
  <p:tag name="KSO_WM_SLIDE_SIZE" val="715*419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a"/>
  <p:tag name="KSO_WM_UNIT_INDEX" val="1"/>
  <p:tag name="KSO_WM_UNIT_ID" val="custom160526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f"/>
  <p:tag name="KSO_WM_UNIT_INDEX" val="1"/>
  <p:tag name="KSO_WM_UNIT_ID" val="custom160526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5"/>
  <p:tag name="KSO_WM_UNIT_PRESET_TEXT_LEN" val="232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458"/>
</p:tagLst>
</file>

<file path=ppt/tags/tag30.xml><?xml version="1.0" encoding="utf-8"?>
<p:tagLst xmlns:p="http://schemas.openxmlformats.org/presentationml/2006/main">
  <p:tag name="KSO_WM_TEMPLATE_CATEGORY" val="custom"/>
  <p:tag name="KSO_WM_TEMPLATE_INDEX" val="160526"/>
  <p:tag name="KSO_WM_TAG_VERSION" val="1.0"/>
  <p:tag name="KSO_WM_SLIDE_ID" val="custom160526_5"/>
  <p:tag name="KSO_WM_SLIDE_INDEX" val="5"/>
  <p:tag name="KSO_WM_SLIDE_ITEM_CNT" val="2"/>
  <p:tag name="KSO_WM_SLIDE_LAYOUT" val="a_d_f"/>
  <p:tag name="KSO_WM_SLIDE_LAYOUT_CNT" val="1_1_1"/>
  <p:tag name="KSO_WM_SLIDE_TYPE" val="text"/>
  <p:tag name="KSO_WM_BEAUTIFY_FLAG" val="#wm#"/>
  <p:tag name="KSO_WM_SLIDE_POSITION" val="122*101"/>
  <p:tag name="KSO_WM_SLIDE_SIZE" val="715*419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1"/>
  <p:tag name="KSO_WM_UNIT_TYPE" val="a"/>
  <p:tag name="KSO_WM_UNIT_INDEX" val="1"/>
  <p:tag name="KSO_WM_UNIT_ID" val="custom160161_30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THANKS"/>
</p:tagLst>
</file>

<file path=ppt/tags/tag32.xml><?xml version="1.0" encoding="utf-8"?>
<p:tagLst xmlns:p="http://schemas.openxmlformats.org/presentationml/2006/main">
  <p:tag name="MH" val="20150923170952"/>
  <p:tag name="MH_LIBRARY" val="GRAPHIC"/>
  <p:tag name="KSO_WM_TEMPLATE_CATEGORY" val="custom"/>
  <p:tag name="KSO_WM_TEMPLATE_INDEX" val="160161"/>
  <p:tag name="KSO_WM_TAG_VERSION" val="1.0"/>
  <p:tag name="KSO_WM_SLIDE_ID" val="custom160161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160458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8"/>
  <p:tag name="KSO_WM_UNIT_TYPE" val="a"/>
  <p:tag name="KSO_WM_UNIT_INDEX" val="1"/>
  <p:tag name="KSO_WM_UNIT_ID" val="custom160458_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2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8"/>
  <p:tag name="KSO_WM_UNIT_TYPE" val="b"/>
  <p:tag name="KSO_WM_UNIT_INDEX" val="1"/>
  <p:tag name="KSO_WM_UNIT_ID" val="custom160458_1*b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4"/>
  <p:tag name="KSO_WM_UNIT_PRESET_TEXT_LEN" val="17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58"/>
  <p:tag name="KSO_WM_UNIT_TYPE" val="b"/>
  <p:tag name="KSO_WM_UNIT_INDEX" val="1"/>
  <p:tag name="KSO_WM_UNIT_ID" val="custom160458_1*b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4"/>
  <p:tag name="KSO_WM_UNIT_PRESET_TEXT_LEN" val="17"/>
</p:tagLst>
</file>

<file path=ppt/tags/tag8.xml><?xml version="1.0" encoding="utf-8"?>
<p:tagLst xmlns:p="http://schemas.openxmlformats.org/presentationml/2006/main">
  <p:tag name="KSO_WM_TEMPLATE_THUMBS_INDEX" val="1、9、12、16、19、20、26、27、28"/>
  <p:tag name="KSO_WM_TEMPLATE_CATEGORY" val="custom"/>
  <p:tag name="KSO_WM_TEMPLATE_INDEX" val="160458"/>
  <p:tag name="KSO_WM_TAG_VERSION" val="1.0"/>
  <p:tag name="KSO_WM_SLIDE_ID" val="custom160458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26"/>
  <p:tag name="KSO_WM_UNIT_TYPE" val="a"/>
  <p:tag name="KSO_WM_UNIT_INDEX" val="1"/>
  <p:tag name="KSO_WM_UNIT_ID" val="custom160526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Office 主题">
  <a:themeElements>
    <a:clrScheme name="160526">
      <a:dk1>
        <a:srgbClr val="3F3F3F"/>
      </a:dk1>
      <a:lt1>
        <a:srgbClr val="FFFFFF"/>
      </a:lt1>
      <a:dk2>
        <a:srgbClr val="3F3F3F"/>
      </a:dk2>
      <a:lt2>
        <a:srgbClr val="FFFFFF"/>
      </a:lt2>
      <a:accent1>
        <a:srgbClr val="1889D9"/>
      </a:accent1>
      <a:accent2>
        <a:srgbClr val="4BB4CD"/>
      </a:accent2>
      <a:accent3>
        <a:srgbClr val="547C8E"/>
      </a:accent3>
      <a:accent4>
        <a:srgbClr val="BB964D"/>
      </a:accent4>
      <a:accent5>
        <a:srgbClr val="66C8BC"/>
      </a:accent5>
      <a:accent6>
        <a:srgbClr val="666699"/>
      </a:accent6>
      <a:hlink>
        <a:srgbClr val="8C2D9F"/>
      </a:hlink>
      <a:folHlink>
        <a:srgbClr val="FF0066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64PPBG">
  <a:themeElements>
    <a:clrScheme name="160178.178">
      <a:dk1>
        <a:srgbClr val="3D3F41"/>
      </a:dk1>
      <a:lt1>
        <a:srgbClr val="FFFFFF"/>
      </a:lt1>
      <a:dk2>
        <a:srgbClr val="3D3F41"/>
      </a:dk2>
      <a:lt2>
        <a:srgbClr val="FFFFFF"/>
      </a:lt2>
      <a:accent1>
        <a:srgbClr val="4F5A71"/>
      </a:accent1>
      <a:accent2>
        <a:srgbClr val="6A8F94"/>
      </a:accent2>
      <a:accent3>
        <a:srgbClr val="4E6363"/>
      </a:accent3>
      <a:accent4>
        <a:srgbClr val="8B695B"/>
      </a:accent4>
      <a:accent5>
        <a:srgbClr val="B2C6D2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自定义 1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4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478</Words>
  <Application>WPS 演示</Application>
  <PresentationFormat>宽屏</PresentationFormat>
  <Paragraphs>88</Paragraphs>
  <Slides>11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黑体</vt:lpstr>
      <vt:lpstr>微软雅黑</vt:lpstr>
      <vt:lpstr>Calibri</vt:lpstr>
      <vt:lpstr>Office 主题</vt:lpstr>
      <vt:lpstr>A000120140530A64PPBG</vt:lpstr>
      <vt:lpstr>自定义设计方案</vt:lpstr>
      <vt:lpstr>基于深度视觉SLAM的室内机器人路径动态规划</vt:lpstr>
      <vt:lpstr>什么是SLAM</vt:lpstr>
      <vt:lpstr>SLAM发展现状</vt:lpstr>
      <vt:lpstr>SLAM发展现状</vt:lpstr>
      <vt:lpstr>搭建机器人框架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quan</dc:creator>
  <cp:lastModifiedBy>snow</cp:lastModifiedBy>
  <cp:revision>843</cp:revision>
  <dcterms:created xsi:type="dcterms:W3CDTF">2015-09-21T03:34:00Z</dcterms:created>
  <dcterms:modified xsi:type="dcterms:W3CDTF">2017-01-04T09:09:55Z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  <property fmtid="{D5CDD505-2E9C-101B-9397-08002B2CF9AE}" pid="3" name="name">
    <vt:lpwstr>科技风产品展示发布模板.pptx</vt:lpwstr>
  </property>
  <property fmtid="{D5CDD505-2E9C-101B-9397-08002B2CF9AE}" pid="4" name="fileid">
    <vt:lpwstr>861663</vt:lpwstr>
  </property>
  <property fmtid="{D5CDD505-2E9C-101B-9397-08002B2CF9AE}" pid="5" name="search_tags">
    <vt:lpwstr>PPT模板</vt:lpwstr>
  </property>
</Properties>
</file>